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6184598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24142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2440413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67544" y="274638"/>
            <a:ext cx="8219256" cy="634082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400"/>
            </a:lvl2pPr>
            <a:lvl3pPr>
              <a:defRPr sz="2400"/>
            </a:lvl3pPr>
            <a:lvl4pPr>
              <a:defRPr sz="2400"/>
            </a:lvl4pPr>
            <a:lvl5pPr>
              <a:defRPr sz="2400"/>
            </a:lvl5pPr>
          </a:lstStyle>
          <a:p>
            <a:pPr lvl="0"/>
            <a:r>
              <a:rPr lang="ko-KR" altLang="en-US" dirty="0" smtClean="0"/>
              <a:t>마스터 텍스트 스타일을 편집합니다</a:t>
            </a:r>
          </a:p>
          <a:p>
            <a:pPr lvl="1"/>
            <a:r>
              <a:rPr lang="ko-KR" altLang="en-US" dirty="0" smtClean="0"/>
              <a:t>둘째 수준</a:t>
            </a:r>
          </a:p>
          <a:p>
            <a:pPr lvl="2"/>
            <a:r>
              <a:rPr lang="ko-KR" altLang="en-US" dirty="0" smtClean="0"/>
              <a:t>셋째 수준</a:t>
            </a:r>
          </a:p>
          <a:p>
            <a:pPr lvl="3"/>
            <a:r>
              <a:rPr lang="ko-KR" altLang="en-US" dirty="0" smtClean="0"/>
              <a:t>넷째 수준</a:t>
            </a:r>
          </a:p>
          <a:p>
            <a:pPr lvl="4"/>
            <a:r>
              <a:rPr lang="ko-KR" altLang="en-US" dirty="0" smtClean="0"/>
              <a:t>다섯째 수준</a:t>
            </a:r>
            <a:endParaRPr lang="ko-KR" altLang="en-US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16566013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929984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24016921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13182724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9995872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4681494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28322432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10804271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141AF7-2E40-429F-8218-733644C29043}" type="datetimeFigureOut">
              <a:rPr lang="ko-KR" altLang="en-US" smtClean="0"/>
              <a:pPr/>
              <a:t>2021-03-16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5C7BF9-9955-468D-9E92-96F7A0177E0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4199773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836712"/>
            <a:ext cx="9144000" cy="1470025"/>
          </a:xfrm>
        </p:spPr>
        <p:txBody>
          <a:bodyPr>
            <a:noAutofit/>
          </a:bodyPr>
          <a:lstStyle/>
          <a:p>
            <a:r>
              <a:rPr lang="en-US" altLang="ko-KR" sz="2800" b="1" dirty="0"/>
              <a:t>DC cardioversion for persistent atrial </a:t>
            </a:r>
            <a:r>
              <a:rPr lang="en-US" altLang="ko-KR" sz="2800" b="1" dirty="0" smtClean="0"/>
              <a:t>fibrillation: complication registry </a:t>
            </a:r>
            <a:endParaRPr lang="ko-KR" altLang="en-US" sz="2800" b="1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2195736" y="4005064"/>
            <a:ext cx="6400800" cy="1752600"/>
          </a:xfrm>
        </p:spPr>
        <p:txBody>
          <a:bodyPr>
            <a:normAutofit/>
          </a:bodyPr>
          <a:lstStyle/>
          <a:p>
            <a:pPr algn="r"/>
            <a:r>
              <a:rPr lang="ko-KR" altLang="en-US" sz="2000" b="1" dirty="0" smtClean="0">
                <a:solidFill>
                  <a:schemeClr val="tx1"/>
                </a:solidFill>
                <a:latin typeface="+mn-ea"/>
              </a:rPr>
              <a:t>해운대백병원 </a:t>
            </a:r>
            <a:endParaRPr lang="en-US" altLang="ko-KR" sz="2000" b="1" dirty="0" smtClean="0">
              <a:solidFill>
                <a:schemeClr val="tx1"/>
              </a:solidFill>
              <a:latin typeface="+mn-ea"/>
            </a:endParaRPr>
          </a:p>
          <a:p>
            <a:pPr algn="r"/>
            <a:r>
              <a:rPr lang="ko-KR" altLang="en-US" sz="2000" b="1" dirty="0" smtClean="0">
                <a:solidFill>
                  <a:schemeClr val="tx1"/>
                </a:solidFill>
                <a:latin typeface="+mn-ea"/>
              </a:rPr>
              <a:t>김기훈 교수</a:t>
            </a:r>
            <a:endParaRPr lang="ko-KR" altLang="en-US" sz="2000" b="1" dirty="0">
              <a:solidFill>
                <a:schemeClr val="tx1"/>
              </a:solidFill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896641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배경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ko-KR" dirty="0"/>
              <a:t>최근 가이드라인</a:t>
            </a:r>
            <a:r>
              <a:rPr lang="en-US" altLang="ko-KR" dirty="0"/>
              <a:t> (2020 ESC) </a:t>
            </a:r>
            <a:r>
              <a:rPr lang="ko-KR" altLang="ko-KR" dirty="0"/>
              <a:t>등에서는</a:t>
            </a:r>
            <a:r>
              <a:rPr lang="en-US" altLang="ko-KR" dirty="0"/>
              <a:t> AF</a:t>
            </a:r>
            <a:r>
              <a:rPr lang="ko-KR" altLang="ko-KR" dirty="0"/>
              <a:t>에 대한 적극적인 리듬치료를 권고하고 있다</a:t>
            </a:r>
            <a:r>
              <a:rPr lang="en-US" altLang="ko-KR" dirty="0"/>
              <a:t>. </a:t>
            </a:r>
            <a:r>
              <a:rPr lang="ko-KR" altLang="ko-KR" dirty="0"/>
              <a:t>그러나 어떤 범위의</a:t>
            </a:r>
            <a:r>
              <a:rPr lang="en-US" altLang="ko-KR" dirty="0"/>
              <a:t> AF</a:t>
            </a:r>
            <a:r>
              <a:rPr lang="ko-KR" altLang="ko-KR" dirty="0"/>
              <a:t>까지 리듬치료를 해야 하는지에 있어서는 불명확하다</a:t>
            </a:r>
            <a:r>
              <a:rPr lang="en-US" altLang="ko-KR" dirty="0"/>
              <a:t>. </a:t>
            </a:r>
            <a:endParaRPr lang="en-US" altLang="ko-KR" dirty="0" smtClean="0"/>
          </a:p>
          <a:p>
            <a:endParaRPr lang="en-US" altLang="ko-KR" dirty="0"/>
          </a:p>
          <a:p>
            <a:r>
              <a:rPr lang="en-US" altLang="ko-KR" dirty="0" smtClean="0"/>
              <a:t>AF</a:t>
            </a:r>
            <a:r>
              <a:rPr lang="ko-KR" altLang="en-US" dirty="0" smtClean="0"/>
              <a:t>의 만성화 정도</a:t>
            </a:r>
            <a:r>
              <a:rPr lang="en-US" altLang="ko-KR" dirty="0" smtClean="0"/>
              <a:t>, </a:t>
            </a:r>
            <a:r>
              <a:rPr lang="ko-KR" altLang="ko-KR" dirty="0"/>
              <a:t>기질적 </a:t>
            </a:r>
            <a:r>
              <a:rPr lang="ko-KR" altLang="ko-KR" dirty="0" smtClean="0"/>
              <a:t>변화</a:t>
            </a:r>
            <a:r>
              <a:rPr lang="en-US" altLang="ko-KR" dirty="0" smtClean="0"/>
              <a:t>, </a:t>
            </a:r>
            <a:r>
              <a:rPr lang="ko-KR" altLang="en-US" dirty="0" smtClean="0"/>
              <a:t>기저 </a:t>
            </a:r>
            <a:r>
              <a:rPr lang="ko-KR" altLang="ko-KR" dirty="0" err="1" smtClean="0"/>
              <a:t>심박수에</a:t>
            </a:r>
            <a:r>
              <a:rPr lang="ko-KR" altLang="ko-KR" dirty="0" smtClean="0"/>
              <a:t> </a:t>
            </a:r>
            <a:r>
              <a:rPr lang="ko-KR" altLang="ko-KR" dirty="0"/>
              <a:t>대한 </a:t>
            </a:r>
            <a:r>
              <a:rPr lang="ko-KR" altLang="ko-KR" dirty="0" smtClean="0"/>
              <a:t>고려도 </a:t>
            </a:r>
            <a:r>
              <a:rPr lang="ko-KR" altLang="ko-KR" dirty="0"/>
              <a:t>있어야겠다</a:t>
            </a:r>
            <a:r>
              <a:rPr lang="en-US" altLang="ko-KR" dirty="0"/>
              <a:t>. </a:t>
            </a:r>
            <a:endParaRPr lang="en-US" altLang="ko-KR" dirty="0" smtClean="0"/>
          </a:p>
          <a:p>
            <a:endParaRPr lang="en-US" altLang="ko-KR" dirty="0" smtClean="0"/>
          </a:p>
          <a:p>
            <a:r>
              <a:rPr lang="ko-KR" altLang="en-US" dirty="0" smtClean="0"/>
              <a:t>목적</a:t>
            </a:r>
            <a:r>
              <a:rPr lang="en-US" altLang="ko-KR" dirty="0" smtClean="0"/>
              <a:t>: DC cardioversion</a:t>
            </a:r>
            <a:r>
              <a:rPr lang="ko-KR" altLang="en-US" dirty="0" smtClean="0"/>
              <a:t>의 심각한 합병증 발생의 위험인자를 확인한다</a:t>
            </a:r>
            <a:r>
              <a:rPr lang="en-US" altLang="ko-KR" dirty="0" smtClean="0"/>
              <a:t>.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xmlns="" val="4191069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확인사항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ko-KR" dirty="0" smtClean="0"/>
              <a:t>Baseline characteristics: </a:t>
            </a:r>
            <a:r>
              <a:rPr lang="ko-KR" altLang="en-US" dirty="0" smtClean="0"/>
              <a:t>나이</a:t>
            </a:r>
            <a:r>
              <a:rPr lang="en-US" altLang="ko-KR" dirty="0" smtClean="0"/>
              <a:t>, </a:t>
            </a:r>
            <a:r>
              <a:rPr lang="ko-KR" altLang="en-US" dirty="0" smtClean="0"/>
              <a:t>성별</a:t>
            </a:r>
            <a:r>
              <a:rPr lang="en-US" altLang="ko-KR" dirty="0" smtClean="0"/>
              <a:t>, </a:t>
            </a:r>
            <a:r>
              <a:rPr lang="ko-KR" altLang="en-US" dirty="0" smtClean="0"/>
              <a:t>기저질환 </a:t>
            </a:r>
            <a:r>
              <a:rPr lang="en-US" altLang="ko-KR" dirty="0" smtClean="0"/>
              <a:t>(</a:t>
            </a:r>
            <a:r>
              <a:rPr lang="ko-KR" altLang="en-US" dirty="0" smtClean="0"/>
              <a:t>고혈압</a:t>
            </a:r>
            <a:r>
              <a:rPr lang="en-US" altLang="ko-KR" dirty="0" smtClean="0"/>
              <a:t>, </a:t>
            </a:r>
            <a:r>
              <a:rPr lang="ko-KR" altLang="en-US" dirty="0" smtClean="0"/>
              <a:t>당뇨</a:t>
            </a:r>
            <a:r>
              <a:rPr lang="en-US" altLang="ko-KR" dirty="0" smtClean="0"/>
              <a:t>, </a:t>
            </a:r>
            <a:r>
              <a:rPr lang="ko-KR" altLang="en-US" dirty="0" smtClean="0"/>
              <a:t>심부전</a:t>
            </a:r>
            <a:r>
              <a:rPr lang="en-US" altLang="ko-KR" dirty="0" smtClean="0"/>
              <a:t>, </a:t>
            </a:r>
            <a:r>
              <a:rPr lang="ko-KR" altLang="en-US" dirty="0" smtClean="0"/>
              <a:t>판막질환</a:t>
            </a:r>
            <a:r>
              <a:rPr lang="en-US" altLang="ko-KR" dirty="0" smtClean="0"/>
              <a:t>, </a:t>
            </a:r>
            <a:r>
              <a:rPr lang="ko-KR" altLang="en-US" dirty="0" err="1" smtClean="0"/>
              <a:t>심혈관질환</a:t>
            </a:r>
            <a:r>
              <a:rPr lang="en-US" altLang="ko-KR" dirty="0" smtClean="0"/>
              <a:t>, </a:t>
            </a:r>
            <a:r>
              <a:rPr lang="ko-KR" altLang="en-US" dirty="0" smtClean="0"/>
              <a:t>뇌졸중</a:t>
            </a:r>
            <a:r>
              <a:rPr lang="en-US" altLang="ko-KR" dirty="0" smtClean="0"/>
              <a:t>), </a:t>
            </a:r>
            <a:r>
              <a:rPr lang="ko-KR" altLang="en-US" dirty="0" err="1" smtClean="0"/>
              <a:t>투약력</a:t>
            </a:r>
            <a:r>
              <a:rPr lang="ko-KR" altLang="en-US" dirty="0" smtClean="0"/>
              <a:t> </a:t>
            </a:r>
            <a:r>
              <a:rPr lang="en-US" altLang="ko-KR" dirty="0" smtClean="0"/>
              <a:t>(ACEI/ARB, BB, NDCCB/DCCB, statin, </a:t>
            </a:r>
            <a:r>
              <a:rPr lang="en-US" altLang="ko-KR" dirty="0" err="1" smtClean="0"/>
              <a:t>asa</a:t>
            </a:r>
            <a:r>
              <a:rPr lang="en-US" altLang="ko-KR" dirty="0" smtClean="0"/>
              <a:t>, </a:t>
            </a:r>
            <a:r>
              <a:rPr lang="en-US" altLang="ko-KR" dirty="0" err="1" smtClean="0"/>
              <a:t>clopidogrel</a:t>
            </a:r>
            <a:r>
              <a:rPr lang="en-US" altLang="ko-KR" dirty="0" smtClean="0"/>
              <a:t>, warfarin (DC version </a:t>
            </a:r>
            <a:r>
              <a:rPr lang="ko-KR" altLang="en-US" dirty="0" smtClean="0"/>
              <a:t>때 </a:t>
            </a:r>
            <a:r>
              <a:rPr lang="en-US" altLang="ko-KR" dirty="0" smtClean="0"/>
              <a:t>INR), </a:t>
            </a:r>
            <a:r>
              <a:rPr lang="en-US" altLang="ko-KR" dirty="0" err="1" smtClean="0"/>
              <a:t>noac</a:t>
            </a:r>
            <a:r>
              <a:rPr lang="en-US" altLang="ko-KR" dirty="0" smtClean="0"/>
              <a:t> </a:t>
            </a:r>
            <a:r>
              <a:rPr lang="ko-KR" altLang="en-US" dirty="0" smtClean="0"/>
              <a:t>종류</a:t>
            </a:r>
            <a:r>
              <a:rPr lang="en-US" altLang="ko-KR" dirty="0" smtClean="0"/>
              <a:t>/</a:t>
            </a:r>
            <a:r>
              <a:rPr lang="ko-KR" altLang="en-US" dirty="0" smtClean="0"/>
              <a:t>용량 </a:t>
            </a:r>
            <a:r>
              <a:rPr lang="ko-KR" altLang="en-US" dirty="0" err="1" smtClean="0"/>
              <a:t>항부정맥제</a:t>
            </a:r>
            <a:r>
              <a:rPr lang="en-US" altLang="ko-KR" dirty="0" smtClean="0"/>
              <a:t>, </a:t>
            </a:r>
            <a:r>
              <a:rPr lang="ko-KR" altLang="en-US" dirty="0" err="1" smtClean="0"/>
              <a:t>디곡신</a:t>
            </a:r>
            <a:r>
              <a:rPr lang="en-US" altLang="ko-KR" dirty="0" smtClean="0"/>
              <a:t>), CHA2DS2-VASc score), DC version </a:t>
            </a:r>
            <a:r>
              <a:rPr lang="ko-KR" altLang="en-US" dirty="0" smtClean="0"/>
              <a:t>전 </a:t>
            </a:r>
            <a:r>
              <a:rPr lang="ko-KR" altLang="en-US" dirty="0" err="1" smtClean="0"/>
              <a:t>항응고제</a:t>
            </a:r>
            <a:r>
              <a:rPr lang="ko-KR" altLang="en-US" dirty="0" smtClean="0"/>
              <a:t> 사용기간</a:t>
            </a:r>
            <a:r>
              <a:rPr lang="en-US" altLang="ko-KR" dirty="0" smtClean="0"/>
              <a:t>, TTE (EF, LA size (mm), LA volume (ml), LV mass (g)), </a:t>
            </a:r>
            <a:r>
              <a:rPr lang="ko-KR" altLang="en-US" dirty="0" smtClean="0"/>
              <a:t>기존 </a:t>
            </a:r>
            <a:r>
              <a:rPr lang="en-US" altLang="ko-KR" dirty="0" smtClean="0"/>
              <a:t>AF</a:t>
            </a:r>
            <a:r>
              <a:rPr lang="ko-KR" altLang="en-US" dirty="0" smtClean="0"/>
              <a:t>의 만성화된 기간</a:t>
            </a:r>
            <a:r>
              <a:rPr lang="en-US" altLang="ko-KR" dirty="0" smtClean="0"/>
              <a:t>, ablation </a:t>
            </a:r>
            <a:r>
              <a:rPr lang="ko-KR" altLang="en-US" dirty="0" err="1" smtClean="0"/>
              <a:t>과거력</a:t>
            </a:r>
            <a:r>
              <a:rPr lang="ko-KR" altLang="en-US" dirty="0" smtClean="0"/>
              <a:t> </a:t>
            </a:r>
            <a:r>
              <a:rPr lang="en-US" altLang="ko-KR" dirty="0" smtClean="0"/>
              <a:t>(AF, AFL)</a:t>
            </a:r>
          </a:p>
          <a:p>
            <a:endParaRPr lang="en-US" altLang="ko-KR" dirty="0"/>
          </a:p>
          <a:p>
            <a:r>
              <a:rPr lang="ko-KR" altLang="en-US" dirty="0" smtClean="0"/>
              <a:t>처음 방문 때 심전도 </a:t>
            </a:r>
            <a:r>
              <a:rPr lang="en-US" altLang="ko-KR" dirty="0" smtClean="0"/>
              <a:t>(</a:t>
            </a:r>
            <a:r>
              <a:rPr lang="ko-KR" altLang="en-US" dirty="0" err="1" smtClean="0"/>
              <a:t>심박수</a:t>
            </a:r>
            <a:r>
              <a:rPr lang="en-US" altLang="ko-KR" dirty="0" smtClean="0"/>
              <a:t>, </a:t>
            </a:r>
            <a:r>
              <a:rPr lang="ko-KR" altLang="en-US" dirty="0" smtClean="0"/>
              <a:t>가능하면 </a:t>
            </a:r>
            <a:r>
              <a:rPr lang="en-US" altLang="ko-KR" dirty="0" smtClean="0"/>
              <a:t>2</a:t>
            </a:r>
            <a:r>
              <a:rPr lang="ko-KR" altLang="en-US" dirty="0" smtClean="0"/>
              <a:t>번 이상의 평균</a:t>
            </a:r>
            <a:r>
              <a:rPr lang="en-US" altLang="ko-KR" dirty="0" smtClean="0"/>
              <a:t>), (</a:t>
            </a:r>
            <a:r>
              <a:rPr lang="ko-KR" altLang="en-US" dirty="0" smtClean="0"/>
              <a:t>검사 한 경우</a:t>
            </a:r>
            <a:r>
              <a:rPr lang="en-US" altLang="ko-KR" dirty="0" smtClean="0"/>
              <a:t>) </a:t>
            </a:r>
            <a:r>
              <a:rPr lang="ko-KR" altLang="en-US" dirty="0" err="1" smtClean="0"/>
              <a:t>홀터</a:t>
            </a:r>
            <a:r>
              <a:rPr lang="ko-KR" altLang="en-US" dirty="0" smtClean="0"/>
              <a:t> </a:t>
            </a:r>
            <a:r>
              <a:rPr lang="en-US" altLang="ko-KR" dirty="0" smtClean="0"/>
              <a:t>(average </a:t>
            </a:r>
            <a:r>
              <a:rPr lang="ko-KR" altLang="en-US" dirty="0" err="1" smtClean="0"/>
              <a:t>심박수</a:t>
            </a:r>
            <a:r>
              <a:rPr lang="en-US" altLang="ko-KR" dirty="0" smtClean="0"/>
              <a:t>, longest pause/</a:t>
            </a:r>
            <a:r>
              <a:rPr lang="ko-KR" altLang="en-US" dirty="0" smtClean="0"/>
              <a:t>초</a:t>
            </a:r>
            <a:r>
              <a:rPr lang="en-US" altLang="ko-KR" dirty="0" smtClean="0"/>
              <a:t>)</a:t>
            </a:r>
          </a:p>
          <a:p>
            <a:endParaRPr lang="en-US" altLang="ko-KR" dirty="0"/>
          </a:p>
          <a:p>
            <a:r>
              <a:rPr lang="ko-KR" altLang="en-US" dirty="0" smtClean="0"/>
              <a:t>합병증 기록</a:t>
            </a:r>
            <a:r>
              <a:rPr lang="en-US" altLang="ko-KR" dirty="0" smtClean="0"/>
              <a:t>: </a:t>
            </a:r>
            <a:r>
              <a:rPr lang="ko-KR" altLang="en-US" dirty="0" smtClean="0"/>
              <a:t>임시 박동기가 필요한 일시적 심한 </a:t>
            </a:r>
            <a:r>
              <a:rPr lang="ko-KR" altLang="en-US" dirty="0" err="1" smtClean="0"/>
              <a:t>서맥</a:t>
            </a:r>
            <a:r>
              <a:rPr lang="en-US" altLang="ko-KR" dirty="0" smtClean="0"/>
              <a:t>, DC version </a:t>
            </a:r>
            <a:r>
              <a:rPr lang="ko-KR" altLang="en-US" dirty="0" smtClean="0"/>
              <a:t>후 </a:t>
            </a:r>
            <a:r>
              <a:rPr lang="en-US" altLang="ko-KR" dirty="0" smtClean="0"/>
              <a:t>1</a:t>
            </a:r>
            <a:r>
              <a:rPr lang="ko-KR" altLang="en-US" dirty="0" smtClean="0"/>
              <a:t>년 이내 </a:t>
            </a:r>
            <a:r>
              <a:rPr lang="en-US" altLang="ko-KR" dirty="0" smtClean="0"/>
              <a:t>SSS</a:t>
            </a:r>
            <a:r>
              <a:rPr lang="ko-KR" altLang="en-US" dirty="0" smtClean="0"/>
              <a:t>이나 </a:t>
            </a:r>
            <a:r>
              <a:rPr lang="ko-KR" altLang="en-US" dirty="0" err="1" smtClean="0"/>
              <a:t>방실차단이</a:t>
            </a:r>
            <a:r>
              <a:rPr lang="ko-KR" altLang="en-US" dirty="0" smtClean="0"/>
              <a:t> 확인되어 </a:t>
            </a:r>
            <a:r>
              <a:rPr lang="ko-KR" altLang="en-US" dirty="0" err="1" smtClean="0"/>
              <a:t>심박동기</a:t>
            </a:r>
            <a:r>
              <a:rPr lang="en-US" altLang="ko-KR" dirty="0" smtClean="0"/>
              <a:t>,</a:t>
            </a:r>
            <a:r>
              <a:rPr lang="ko-KR" altLang="en-US" dirty="0" smtClean="0"/>
              <a:t> 제세동기 혹은</a:t>
            </a:r>
            <a:r>
              <a:rPr lang="en-US" altLang="ko-KR" dirty="0" smtClean="0"/>
              <a:t> CRT </a:t>
            </a:r>
            <a:r>
              <a:rPr lang="ko-KR" altLang="en-US" dirty="0" smtClean="0"/>
              <a:t>삽입</a:t>
            </a:r>
            <a:r>
              <a:rPr lang="en-US" altLang="ko-KR" dirty="0" smtClean="0"/>
              <a:t>), </a:t>
            </a:r>
            <a:r>
              <a:rPr lang="ko-KR" altLang="en-US" dirty="0" smtClean="0"/>
              <a:t>뇌졸중</a:t>
            </a:r>
            <a:r>
              <a:rPr lang="en-US" altLang="ko-KR" dirty="0" smtClean="0"/>
              <a:t>/</a:t>
            </a:r>
            <a:r>
              <a:rPr lang="ko-KR" altLang="en-US" dirty="0" smtClean="0"/>
              <a:t>뇌출혈</a:t>
            </a:r>
            <a:r>
              <a:rPr lang="en-US" altLang="ko-KR" dirty="0" smtClean="0"/>
              <a:t>/</a:t>
            </a:r>
            <a:r>
              <a:rPr lang="ko-KR" altLang="en-US" dirty="0" smtClean="0"/>
              <a:t>심근경색 발생</a:t>
            </a:r>
            <a:r>
              <a:rPr lang="en-US" altLang="ko-KR" dirty="0" smtClean="0"/>
              <a:t>, </a:t>
            </a:r>
            <a:r>
              <a:rPr lang="ko-KR" altLang="en-US" dirty="0" smtClean="0"/>
              <a:t>입원이 필요한 심부전 악화</a:t>
            </a:r>
            <a:r>
              <a:rPr lang="en-US" altLang="ko-KR" dirty="0" smtClean="0"/>
              <a:t>, VT/VF </a:t>
            </a:r>
            <a:r>
              <a:rPr lang="ko-KR" altLang="en-US" dirty="0" smtClean="0"/>
              <a:t>발생</a:t>
            </a:r>
            <a:r>
              <a:rPr lang="en-US" altLang="ko-KR" dirty="0" smtClean="0"/>
              <a:t>, </a:t>
            </a:r>
            <a:r>
              <a:rPr lang="ko-KR" altLang="en-US" dirty="0" smtClean="0"/>
              <a:t>사망</a:t>
            </a:r>
            <a:r>
              <a:rPr lang="en-US" altLang="ko-KR" dirty="0" smtClean="0"/>
              <a:t>. </a:t>
            </a:r>
            <a:endParaRPr lang="en-US" altLang="ko-KR" dirty="0"/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xmlns="" val="3353208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연구기준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latinLnBrk="0">
              <a:buNone/>
            </a:pPr>
            <a:r>
              <a:rPr lang="ko-KR" altLang="ko-KR" dirty="0"/>
              <a:t>선정기준</a:t>
            </a:r>
            <a:r>
              <a:rPr lang="en-US" altLang="ko-KR" dirty="0"/>
              <a:t>)</a:t>
            </a:r>
            <a:endParaRPr lang="ko-KR" altLang="ko-KR" dirty="0"/>
          </a:p>
          <a:p>
            <a:pPr lvl="1"/>
            <a:r>
              <a:rPr lang="en-US" altLang="ko-KR" dirty="0"/>
              <a:t>20</a:t>
            </a:r>
            <a:r>
              <a:rPr lang="ko-KR" altLang="ko-KR" dirty="0"/>
              <a:t>세 이상</a:t>
            </a:r>
          </a:p>
          <a:p>
            <a:pPr lvl="1" latinLnBrk="0"/>
            <a:r>
              <a:rPr lang="ko-KR" altLang="ko-KR" dirty="0" smtClean="0"/>
              <a:t>지속성</a:t>
            </a:r>
            <a:r>
              <a:rPr lang="en-US" altLang="ko-KR" dirty="0" smtClean="0"/>
              <a:t> </a:t>
            </a:r>
            <a:r>
              <a:rPr lang="en-US" altLang="ko-KR" dirty="0"/>
              <a:t>AF</a:t>
            </a:r>
            <a:r>
              <a:rPr lang="ko-KR" altLang="ko-KR" dirty="0"/>
              <a:t>으로</a:t>
            </a:r>
            <a:r>
              <a:rPr lang="en-US" altLang="ko-KR" dirty="0"/>
              <a:t> DC cardioversion </a:t>
            </a:r>
            <a:r>
              <a:rPr lang="ko-KR" altLang="en-US" dirty="0" smtClean="0"/>
              <a:t>후 정상리듬 돌아온</a:t>
            </a:r>
            <a:r>
              <a:rPr lang="ko-KR" altLang="ko-KR" dirty="0" smtClean="0"/>
              <a:t> 환자</a:t>
            </a:r>
            <a:r>
              <a:rPr lang="en-US" altLang="ko-KR" dirty="0" smtClean="0"/>
              <a:t> (</a:t>
            </a:r>
            <a:r>
              <a:rPr lang="ko-KR" altLang="en-US" dirty="0" smtClean="0"/>
              <a:t>정상리듬 기간은 상관 없음</a:t>
            </a:r>
            <a:r>
              <a:rPr lang="en-US" altLang="ko-KR" dirty="0" smtClean="0"/>
              <a:t>)</a:t>
            </a:r>
            <a:endParaRPr lang="ko-KR" altLang="ko-KR" dirty="0"/>
          </a:p>
          <a:p>
            <a:pPr marL="0" indent="0" latinLnBrk="0">
              <a:buNone/>
            </a:pPr>
            <a:r>
              <a:rPr lang="en-US" altLang="ko-KR" dirty="0"/>
              <a:t> </a:t>
            </a:r>
            <a:endParaRPr lang="ko-KR" altLang="ko-KR" dirty="0"/>
          </a:p>
          <a:p>
            <a:pPr marL="0" indent="0" latinLnBrk="0">
              <a:buNone/>
            </a:pPr>
            <a:r>
              <a:rPr lang="ko-KR" altLang="ko-KR" dirty="0"/>
              <a:t>제외기준</a:t>
            </a:r>
            <a:r>
              <a:rPr lang="en-US" altLang="ko-KR" dirty="0"/>
              <a:t>)</a:t>
            </a:r>
            <a:endParaRPr lang="ko-KR" altLang="ko-KR" dirty="0"/>
          </a:p>
          <a:p>
            <a:pPr lvl="1" latinLnBrk="0"/>
            <a:r>
              <a:rPr lang="en-US" altLang="ko-KR" dirty="0" smtClean="0"/>
              <a:t>Cardioversion </a:t>
            </a:r>
            <a:r>
              <a:rPr lang="ko-KR" altLang="ko-KR" dirty="0"/>
              <a:t>전</a:t>
            </a:r>
            <a:r>
              <a:rPr lang="en-US" altLang="ko-KR" dirty="0"/>
              <a:t> </a:t>
            </a:r>
            <a:r>
              <a:rPr lang="ko-KR" altLang="en-US" dirty="0" smtClean="0"/>
              <a:t>기저 심전도가 없는 경우 </a:t>
            </a:r>
            <a:endParaRPr lang="en-US" altLang="ko-KR" dirty="0" smtClean="0"/>
          </a:p>
          <a:p>
            <a:pPr lvl="1" latinLnBrk="0"/>
            <a:r>
              <a:rPr lang="en-US" altLang="ko-KR" dirty="0" smtClean="0"/>
              <a:t>Cardioversion </a:t>
            </a:r>
            <a:r>
              <a:rPr lang="ko-KR" altLang="ko-KR" dirty="0"/>
              <a:t>후 최소</a:t>
            </a:r>
            <a:r>
              <a:rPr lang="en-US" altLang="ko-KR" dirty="0"/>
              <a:t> 1</a:t>
            </a:r>
            <a:r>
              <a:rPr lang="ko-KR" altLang="ko-KR" dirty="0"/>
              <a:t>년 </a:t>
            </a:r>
            <a:r>
              <a:rPr lang="ko-KR" altLang="ko-KR" dirty="0" smtClean="0"/>
              <a:t>경과 </a:t>
            </a:r>
            <a:r>
              <a:rPr lang="ko-KR" altLang="ko-KR" dirty="0"/>
              <a:t>관찰 기록이 없는 경우</a:t>
            </a:r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xmlns="" val="34845564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b="1" dirty="0" smtClean="0"/>
              <a:t>추가 사항</a:t>
            </a:r>
            <a:endParaRPr lang="ko-KR" altLang="en-US" b="1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48680" y="1412776"/>
            <a:ext cx="8995320" cy="5073427"/>
          </a:xfrm>
        </p:spPr>
        <p:txBody>
          <a:bodyPr/>
          <a:lstStyle/>
          <a:p>
            <a:r>
              <a:rPr lang="ko-KR" altLang="en-US" dirty="0" smtClean="0"/>
              <a:t>합병증 있는 </a:t>
            </a:r>
            <a:r>
              <a:rPr lang="en-US" altLang="ko-KR" dirty="0" smtClean="0"/>
              <a:t>DC version </a:t>
            </a:r>
            <a:r>
              <a:rPr lang="ko-KR" altLang="en-US" dirty="0" smtClean="0"/>
              <a:t>케이스만 세부 내용을 정리</a:t>
            </a:r>
            <a:endParaRPr lang="en-US" altLang="ko-KR" dirty="0" smtClean="0"/>
          </a:p>
          <a:p>
            <a:endParaRPr lang="en-US" altLang="ko-KR" dirty="0"/>
          </a:p>
          <a:p>
            <a:r>
              <a:rPr lang="ko-KR" altLang="en-US" dirty="0" smtClean="0"/>
              <a:t>기존 심전도</a:t>
            </a:r>
            <a:r>
              <a:rPr lang="en-US" altLang="ko-KR" dirty="0" smtClean="0"/>
              <a:t>(</a:t>
            </a:r>
            <a:r>
              <a:rPr lang="ko-KR" altLang="en-US" dirty="0" smtClean="0"/>
              <a:t>병원 첫 </a:t>
            </a:r>
            <a:r>
              <a:rPr lang="ko-KR" altLang="en-US" dirty="0" err="1" smtClean="0"/>
              <a:t>내원</a:t>
            </a:r>
            <a:r>
              <a:rPr lang="ko-KR" altLang="en-US" dirty="0" smtClean="0"/>
              <a:t> 당시</a:t>
            </a:r>
            <a:r>
              <a:rPr lang="en-US" altLang="ko-KR" dirty="0" smtClean="0"/>
              <a:t>, </a:t>
            </a:r>
            <a:r>
              <a:rPr lang="ko-KR" altLang="en-US" dirty="0" err="1" smtClean="0"/>
              <a:t>항부정맥</a:t>
            </a:r>
            <a:r>
              <a:rPr lang="ko-KR" altLang="en-US" dirty="0" smtClean="0"/>
              <a:t> 사용하지 않는 상태</a:t>
            </a:r>
            <a:r>
              <a:rPr lang="en-US" altLang="ko-KR" dirty="0" smtClean="0"/>
              <a:t>)</a:t>
            </a:r>
            <a:r>
              <a:rPr lang="ko-KR" altLang="en-US" dirty="0" smtClean="0"/>
              <a:t> </a:t>
            </a:r>
            <a:r>
              <a:rPr lang="en-US" altLang="ko-KR" dirty="0" smtClean="0"/>
              <a:t>AI </a:t>
            </a:r>
            <a:r>
              <a:rPr lang="ko-KR" altLang="en-US" dirty="0" smtClean="0"/>
              <a:t>분석을 위해 초기 심전도를 그림 화일로 수집</a:t>
            </a:r>
            <a:r>
              <a:rPr lang="en-US" altLang="ko-KR" dirty="0" smtClean="0"/>
              <a:t>. 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xmlns="" val="3353208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1515</TotalTime>
  <Words>281</Words>
  <Application>Microsoft Office PowerPoint</Application>
  <PresentationFormat>화면 슬라이드 쇼(4:3)</PresentationFormat>
  <Paragraphs>27</Paragraphs>
  <Slides>5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5</vt:i4>
      </vt:variant>
    </vt:vector>
  </HeadingPairs>
  <TitlesOfParts>
    <vt:vector size="6" baseType="lpstr">
      <vt:lpstr>Office 테마</vt:lpstr>
      <vt:lpstr>DC cardioversion for persistent atrial fibrillation: complication registry </vt:lpstr>
      <vt:lpstr>배경</vt:lpstr>
      <vt:lpstr>확인사항</vt:lpstr>
      <vt:lpstr>연구기준</vt:lpstr>
      <vt:lpstr>추가 사항</vt:lpstr>
    </vt:vector>
  </TitlesOfParts>
  <Company>Haeundae Paik Hospital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MED</dc:creator>
  <cp:lastModifiedBy>user</cp:lastModifiedBy>
  <cp:revision>16</cp:revision>
  <dcterms:created xsi:type="dcterms:W3CDTF">2021-02-25T09:22:56Z</dcterms:created>
  <dcterms:modified xsi:type="dcterms:W3CDTF">2021-03-16T01:20:14Z</dcterms:modified>
</cp:coreProperties>
</file>

<file path=docProps/thumbnail.jpeg>
</file>